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8" r:id="rId3"/>
    <p:sldId id="279" r:id="rId4"/>
    <p:sldId id="257" r:id="rId5"/>
    <p:sldId id="280" r:id="rId6"/>
    <p:sldId id="258" r:id="rId7"/>
    <p:sldId id="259" r:id="rId8"/>
    <p:sldId id="260" r:id="rId9"/>
    <p:sldId id="28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82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84" r:id="rId27"/>
    <p:sldId id="261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0970A7-0C41-4B45-AA0E-FE72E01FE1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AA237-75A3-46C8-9854-13B0A21F15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1F2B-6145-4748-BEA3-72C937C42B3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A2A22-BBE5-4257-AE26-54743CBC02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F6E10-D8C3-40C4-B2A4-B63B002147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D0826-1781-43C3-9780-066EE8457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5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B5FD8-B8A7-46B9-B522-769BCAE089B0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DC16A-45DE-498E-93DB-0501F568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45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6D5C-CEB8-439F-BAD0-E74F6EA84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94D59-E199-4C04-92E0-055CBD95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9EDE-083F-440E-B270-8AD34FEE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76B1-4A08-4266-958C-3C807F67FE26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838C-F6F1-46FE-92AE-E120A8D9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23EE-87CC-40C6-BC94-B3BB4F1A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36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64A9-8F14-44C0-B187-AD860850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DA95B-2B8C-4075-8D55-A6B77D0C0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D896B-B00E-4550-9EF1-B04D189A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5D4C-4ED1-41AB-91BD-3C38162263D9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E3023-9121-4DE3-B84A-E0469CA3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A82AE-3CEA-4789-8912-011A624F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5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0444B-7866-478C-9B3D-35B9A22A4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0DC48-695B-4E82-A584-A3E45AAB9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31F05-0CFA-4304-ABB6-C79606BA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92D13-A633-4CAF-8A7A-94C5A6B1EC47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22F23-5474-489B-8013-BCBDBFFF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DA02-5D56-4DA2-BEF0-6926559E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0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D7F3-2FB3-41C6-88D0-06B91726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F761E-B537-45FD-8F3A-8939273B7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444C-8F7C-4558-B56E-2E2C5EA5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D69A8-486D-4FEE-894E-2ABEB23792FF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0ED4C-8798-44B0-9516-51534596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3C0EC-276C-47AF-8421-7D1F5727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4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E4DE-6EB4-4C83-91B2-3FDF93AB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048E-C2DF-4A2A-AFDC-715DF89C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1C6D9-B8C1-4529-BE5B-1B7FCB34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4E61-0CD8-4146-9C5A-47E3B8F4D834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CC89D-5525-4C31-A52A-24758813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7C577-7D52-457F-B369-930BA231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1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72E0-9A6F-4015-A019-ADA42AB2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88388-422D-45FC-B8B4-BEF62E4D0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C92CE-0BD0-47B0-946A-2A011A882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7F282-44AA-49E7-9123-7DC202E2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3DF0F-60B2-42EB-8940-0C8352B8B161}" type="datetime1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B3AF8-0F6E-4B1C-BCC1-0918207F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AC693-04E1-482D-95C1-A592A0A8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4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9134-6C20-424E-88C4-E5347C67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28FFA-7EA0-4456-8E05-8D09E5607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9272D-3121-4CB1-910D-DB50D1F77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D75CC-3F4B-4F60-90C6-CE4221DE8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5E7CB-0BF0-48E7-9260-C1A051DA0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EC9D1-129F-4E65-80CE-E0E3D734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107A-C543-415B-A24B-43FCA93C4660}" type="datetime1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6CEEA-0E9D-426F-980C-126F0484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86896-A756-411F-AD56-22A9B710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6FDB-8B93-4BBF-B36B-76A6FC66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5F6C4-69A3-48F2-B696-308E6E4D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5AD3-C4AE-48A0-B729-26E21A5F44C9}" type="datetime1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1E19D-43EC-42D2-AB22-E577F8CE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D46CD-6BB0-4B05-A71A-2D8B91CD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0D68D-E042-4AFA-8E34-534F4D8A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A41B8-837C-4873-B046-E4060061C22C}" type="datetime1">
              <a:rPr lang="en-US" smtClean="0"/>
              <a:t>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E9A32-E641-43E4-9B54-0EA97A6D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1C567-1C2F-4166-BD14-CEFB4622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1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9EC7-925D-44C8-AEEB-81FD61A1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A720E-209C-43B5-895D-B84AEF51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8701B-63E4-44F5-BD3F-1499227C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F5145-046D-40F2-9ED0-3DE9EA1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374A-EC24-4A0C-98F8-D47A662AE9F5}" type="datetime1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1D15C-55EB-4062-B8D1-79099D56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44781-1E67-4736-A41F-959D26C9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43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77F9-3F46-44FD-85ED-A52BFBF4D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A827BC-2F05-4341-954A-DE20B3EAC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8B69F-437B-462E-A611-F7A7C2334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78D1-5CFF-471A-B65B-D2AFF168A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637C-8D0E-4C2A-89F9-B754BD0371F1}" type="datetime1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CB0E6-DF49-4820-9D19-F541255AD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2CAC8-B948-4614-ADC7-C812B408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7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D2328F-FCF1-4104-8049-DE0DFEB9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A33F9-8551-4EB6-8BB4-8470A15EB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FAE0B-79ED-4C65-B3BF-6D70C0498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007AD-2947-4882-9B02-049486069853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93D50-C999-488B-95AD-58B2CFD63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E0705-E9D3-4E27-962C-FB2D1CAAE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F1662-86CC-4DAB-877D-0686F6874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9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A6F3-A9A0-4285-A2E1-6198D6B84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Grocery Store Automatic Product Detection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652E9-9B6D-4044-A5B9-77CE329AE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</a:t>
            </a:r>
            <a:r>
              <a:rPr lang="tr-TR" dirty="0"/>
              <a:t> </a:t>
            </a:r>
          </a:p>
          <a:p>
            <a:r>
              <a:rPr lang="tr-TR" dirty="0"/>
              <a:t>Onur Can</a:t>
            </a:r>
          </a:p>
          <a:p>
            <a:endParaRPr lang="tr-TR" dirty="0"/>
          </a:p>
          <a:p>
            <a:r>
              <a:rPr lang="en-US" dirty="0"/>
              <a:t>Supervised by Assist. Prof. Dr. </a:t>
            </a:r>
            <a:r>
              <a:rPr lang="en-US" dirty="0" err="1"/>
              <a:t>Dionysis</a:t>
            </a:r>
            <a:r>
              <a:rPr lang="en-US" dirty="0"/>
              <a:t> </a:t>
            </a:r>
            <a:r>
              <a:rPr lang="en-US" dirty="0" err="1"/>
              <a:t>Goularas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D37FE-6853-4418-8A12-50C2051B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92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DE7E-0252-45FB-B47F-E318F1EA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Generation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EA042D2-6391-4E3E-9715-66D4E8B63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90214"/>
              </p:ext>
            </p:extLst>
          </p:nvPr>
        </p:nvGraphicFramePr>
        <p:xfrm>
          <a:off x="3237546" y="1761413"/>
          <a:ext cx="5716905" cy="816452"/>
        </p:xfrm>
        <a:graphic>
          <a:graphicData uri="http://schemas.openxmlformats.org/drawingml/2006/table">
            <a:tbl>
              <a:tblPr firstRow="1" firstCol="1" bandRow="1"/>
              <a:tblGrid>
                <a:gridCol w="1428750">
                  <a:extLst>
                    <a:ext uri="{9D8B030D-6E8A-4147-A177-3AD203B41FA5}">
                      <a16:colId xmlns:a16="http://schemas.microsoft.com/office/drawing/2014/main" val="565911789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1949088526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3857927842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2139402907"/>
                    </a:ext>
                  </a:extLst>
                </a:gridCol>
              </a:tblGrid>
              <a:tr h="408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Mopaş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tr-TR" sz="1200" b="1" noProof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Şok</a:t>
                      </a:r>
                      <a:endParaRPr lang="tr-TR" sz="1050" noProof="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Hakmar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A101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966241"/>
                  </a:ext>
                </a:extLst>
              </a:tr>
              <a:tr h="408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1709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838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472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968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7324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A122F42-975E-4962-96C7-E7972942B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28925"/>
              </p:ext>
            </p:extLst>
          </p:nvPr>
        </p:nvGraphicFramePr>
        <p:xfrm>
          <a:off x="2385134" y="2903619"/>
          <a:ext cx="7421731" cy="3310752"/>
        </p:xfrm>
        <a:graphic>
          <a:graphicData uri="http://schemas.openxmlformats.org/drawingml/2006/table">
            <a:tbl>
              <a:tblPr firstRow="1" firstCol="1" bandRow="1"/>
              <a:tblGrid>
                <a:gridCol w="1429828">
                  <a:extLst>
                    <a:ext uri="{9D8B030D-6E8A-4147-A177-3AD203B41FA5}">
                      <a16:colId xmlns:a16="http://schemas.microsoft.com/office/drawing/2014/main" val="239865492"/>
                    </a:ext>
                  </a:extLst>
                </a:gridCol>
                <a:gridCol w="1092944">
                  <a:extLst>
                    <a:ext uri="{9D8B030D-6E8A-4147-A177-3AD203B41FA5}">
                      <a16:colId xmlns:a16="http://schemas.microsoft.com/office/drawing/2014/main" val="1243302810"/>
                    </a:ext>
                  </a:extLst>
                </a:gridCol>
                <a:gridCol w="1377484">
                  <a:extLst>
                    <a:ext uri="{9D8B030D-6E8A-4147-A177-3AD203B41FA5}">
                      <a16:colId xmlns:a16="http://schemas.microsoft.com/office/drawing/2014/main" val="3245509685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651699816"/>
                    </a:ext>
                  </a:extLst>
                </a:gridCol>
                <a:gridCol w="1304438">
                  <a:extLst>
                    <a:ext uri="{9D8B030D-6E8A-4147-A177-3AD203B41FA5}">
                      <a16:colId xmlns:a16="http://schemas.microsoft.com/office/drawing/2014/main" val="168896887"/>
                    </a:ext>
                  </a:extLst>
                </a:gridCol>
                <a:gridCol w="1062940">
                  <a:extLst>
                    <a:ext uri="{9D8B030D-6E8A-4147-A177-3AD203B41FA5}">
                      <a16:colId xmlns:a16="http://schemas.microsoft.com/office/drawing/2014/main" val="464276911"/>
                    </a:ext>
                  </a:extLst>
                </a:gridCol>
              </a:tblGrid>
              <a:tr h="4173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Cereals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Juice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Soap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157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02100"/>
                  </a:ext>
                </a:extLst>
              </a:tr>
              <a:tr h="4173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Chips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Ketchup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Sugar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84959"/>
                  </a:ext>
                </a:extLst>
              </a:tr>
              <a:tr h="4173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Chocolate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352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Milk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273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286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02555"/>
                  </a:ext>
                </a:extLst>
              </a:tr>
              <a:tr h="4021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Coffee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210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Oil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Toilet paper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887487"/>
                  </a:ext>
                </a:extLst>
              </a:tr>
              <a:tr h="4225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Deodorant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Olive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164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Tomato sauce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870078"/>
                  </a:ext>
                </a:extLst>
              </a:tr>
              <a:tr h="3991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Detergent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346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Pasta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177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Toothbrush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614026"/>
                  </a:ext>
                </a:extLst>
              </a:tr>
              <a:tr h="4173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Flour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Salt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Vinegar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474802"/>
                  </a:ext>
                </a:extLst>
              </a:tr>
              <a:tr h="4173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Honey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Shampoo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000224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DC668D-4FAD-48D8-BB1E-90DA2E6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6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62D8-967E-4E3A-BCC7-78F44634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</a:t>
            </a:r>
            <a:r>
              <a:rPr lang="tr-TR" dirty="0"/>
              <a:t> E</a:t>
            </a:r>
            <a:r>
              <a:rPr lang="en-US" dirty="0" err="1"/>
              <a:t>xamples</a:t>
            </a:r>
            <a:r>
              <a:rPr lang="en-US" dirty="0"/>
              <a:t> of </a:t>
            </a:r>
            <a:r>
              <a:rPr lang="tr-TR" dirty="0"/>
              <a:t>P</a:t>
            </a:r>
            <a:r>
              <a:rPr lang="en-US" dirty="0" err="1"/>
              <a:t>roducts</a:t>
            </a:r>
            <a:r>
              <a:rPr lang="en-US" dirty="0"/>
              <a:t> in the </a:t>
            </a:r>
            <a:r>
              <a:rPr lang="tr-TR" dirty="0"/>
              <a:t>D</a:t>
            </a:r>
            <a:r>
              <a:rPr lang="en-US" dirty="0" err="1"/>
              <a:t>ataset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CF25CA-E5DC-4E7A-AB18-387CB16630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29351" y="1544310"/>
            <a:ext cx="2282637" cy="229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4A1AA-453B-47FD-BAA7-90BAB24ECB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08822" y="1544309"/>
            <a:ext cx="2282637" cy="229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63F42-E04A-4503-838D-A8B4115CD15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85014" y="1547588"/>
            <a:ext cx="2282637" cy="22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15D36-7BBF-4689-9378-A7AF181796C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22263" y="4025901"/>
            <a:ext cx="2290257" cy="22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2AAC4-E311-470F-A19B-8475763D868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12103" y="4029710"/>
            <a:ext cx="2282637" cy="228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88DC4-4D3E-4098-BFB5-5C4FD01EB21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98134" y="4029712"/>
            <a:ext cx="2282636" cy="22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0E075B-D8F6-478A-AF11-68CC6D61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74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B923-C0AA-4437-A746-D69690FF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My CNN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B2EF-2A09-450D-8A54-C11BA5FA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50237"/>
            <a:ext cx="5740153" cy="3726726"/>
          </a:xfrm>
        </p:spPr>
        <p:txBody>
          <a:bodyPr/>
          <a:lstStyle/>
          <a:p>
            <a:r>
              <a:rPr lang="en-US" dirty="0"/>
              <a:t>Input shape:</a:t>
            </a:r>
            <a:r>
              <a:rPr lang="tr-TR" dirty="0"/>
              <a:t> </a:t>
            </a:r>
            <a:r>
              <a:rPr lang="en-US" dirty="0"/>
              <a:t>150x150 pixels</a:t>
            </a:r>
          </a:p>
          <a:p>
            <a:r>
              <a:rPr lang="tr-TR" dirty="0"/>
              <a:t>9</a:t>
            </a:r>
            <a:r>
              <a:rPr lang="en-US" dirty="0"/>
              <a:t> Layer</a:t>
            </a:r>
            <a:r>
              <a:rPr lang="tr-TR" dirty="0"/>
              <a:t>s in total</a:t>
            </a:r>
            <a:r>
              <a:rPr lang="en-US" dirty="0"/>
              <a:t> (3 convolutional +</a:t>
            </a:r>
            <a:r>
              <a:rPr lang="tr-TR" dirty="0"/>
              <a:t> 2 </a:t>
            </a:r>
            <a:r>
              <a:rPr lang="en-US" dirty="0"/>
              <a:t>pooling</a:t>
            </a:r>
            <a:r>
              <a:rPr lang="tr-TR" dirty="0"/>
              <a:t> + 1 </a:t>
            </a:r>
            <a:r>
              <a:rPr lang="en-US" dirty="0"/>
              <a:t>flatten</a:t>
            </a:r>
            <a:r>
              <a:rPr lang="tr-TR" dirty="0"/>
              <a:t> +</a:t>
            </a:r>
            <a:r>
              <a:rPr lang="en-US" dirty="0"/>
              <a:t> 2 dense)</a:t>
            </a:r>
            <a:endParaRPr lang="tr-TR" dirty="0"/>
          </a:p>
          <a:p>
            <a:r>
              <a:rPr lang="tr-TR" dirty="0"/>
              <a:t>5 </a:t>
            </a:r>
            <a:r>
              <a:rPr lang="en-US" dirty="0"/>
              <a:t>Weight layers (3 convolutional</a:t>
            </a:r>
            <a:r>
              <a:rPr lang="tr-TR" dirty="0"/>
              <a:t> + 2 dense)</a:t>
            </a:r>
            <a:endParaRPr lang="en-US" dirty="0"/>
          </a:p>
          <a:p>
            <a:r>
              <a:rPr lang="en-US" dirty="0"/>
              <a:t>30% Dropout to prevent 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35AC8-D2D0-4312-A6E3-87A334A8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377" y="253768"/>
            <a:ext cx="2447639" cy="62720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61CCE-7319-43A1-AD81-D589A18C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8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B923-C0AA-4437-A746-D69690FF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VGG16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B2EF-2A09-450D-8A54-C11BA5FA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50237"/>
            <a:ext cx="5740153" cy="3726726"/>
          </a:xfrm>
        </p:spPr>
        <p:txBody>
          <a:bodyPr/>
          <a:lstStyle/>
          <a:p>
            <a:r>
              <a:rPr lang="en-US" dirty="0"/>
              <a:t>Original input shape: 224x224 pixels</a:t>
            </a:r>
          </a:p>
          <a:p>
            <a:r>
              <a:rPr lang="en-US" dirty="0"/>
              <a:t>Resized </a:t>
            </a:r>
            <a:r>
              <a:rPr lang="tr-TR" dirty="0"/>
              <a:t>i</a:t>
            </a:r>
            <a:r>
              <a:rPr lang="en-US" dirty="0" err="1"/>
              <a:t>nput</a:t>
            </a:r>
            <a:r>
              <a:rPr lang="en-US" dirty="0"/>
              <a:t> shape:</a:t>
            </a:r>
            <a:r>
              <a:rPr lang="tr-TR" dirty="0"/>
              <a:t> </a:t>
            </a:r>
            <a:r>
              <a:rPr lang="en-US" dirty="0"/>
              <a:t>150x150 pixels</a:t>
            </a:r>
          </a:p>
          <a:p>
            <a:r>
              <a:rPr lang="en-US" dirty="0"/>
              <a:t>Originally</a:t>
            </a:r>
            <a:r>
              <a:rPr lang="tr-TR" dirty="0"/>
              <a:t> 16</a:t>
            </a:r>
            <a:r>
              <a:rPr lang="en-US" dirty="0"/>
              <a:t> weight layers (</a:t>
            </a:r>
            <a:r>
              <a:rPr lang="tr-TR" dirty="0"/>
              <a:t>13</a:t>
            </a:r>
            <a:r>
              <a:rPr lang="en-US" dirty="0"/>
              <a:t> convolutional + </a:t>
            </a:r>
            <a:r>
              <a:rPr lang="tr-TR" dirty="0"/>
              <a:t>3</a:t>
            </a:r>
            <a:r>
              <a:rPr lang="en-US" dirty="0"/>
              <a:t> dense)</a:t>
            </a:r>
          </a:p>
          <a:p>
            <a:r>
              <a:rPr lang="en-US" dirty="0"/>
              <a:t>30% Dropout to prevent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0440E-3D92-42C1-BA66-8B2D771F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341" y="674506"/>
            <a:ext cx="3694496" cy="518814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F4A4F-C705-4102-8AF9-16640C7D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4C18-7DC4-4912-A7E6-042B942E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Grocery </a:t>
            </a:r>
            <a:r>
              <a:rPr lang="tr-TR" dirty="0"/>
              <a:t>P</a:t>
            </a:r>
            <a:r>
              <a:rPr lang="en-US" dirty="0" err="1"/>
              <a:t>roducts</a:t>
            </a:r>
            <a:r>
              <a:rPr lang="en-US" dirty="0"/>
              <a:t> </a:t>
            </a:r>
            <a:r>
              <a:rPr lang="tr-TR" dirty="0"/>
              <a:t>P</a:t>
            </a:r>
            <a:r>
              <a:rPr lang="en-US" dirty="0" err="1"/>
              <a:t>rediction</a:t>
            </a:r>
            <a:r>
              <a:rPr lang="en-US" dirty="0"/>
              <a:t> </a:t>
            </a:r>
            <a:r>
              <a:rPr lang="tr-TR" dirty="0"/>
              <a:t>M</a:t>
            </a:r>
            <a:r>
              <a:rPr lang="en-US" dirty="0" err="1"/>
              <a:t>echanism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7CEAAA-4B19-465A-8860-07D69125B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3236" y="1602520"/>
            <a:ext cx="2765527" cy="4949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5081C-4965-497B-9E6D-6399D937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2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9E90-0535-4670-9680-36FA0725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Web Application </a:t>
            </a:r>
            <a:r>
              <a:rPr lang="en-US" dirty="0"/>
              <a:t>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CF33A-5F5D-4312-ABC6-AC79BC76B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745" y="1690688"/>
            <a:ext cx="5832509" cy="4810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4EF52-0C52-46F8-9144-65951C29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6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132E-46BA-4247-94A8-AA862423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Application </a:t>
            </a:r>
            <a:r>
              <a:rPr lang="en-US" dirty="0"/>
              <a:t>Working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274E57-32C3-4132-A064-17FC6695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278" y="2227102"/>
            <a:ext cx="6311443" cy="31470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32520-BE1E-41AE-9668-096254E9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4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EFC1-19A5-4BE0-8D05-F010797FCF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IMPLEMENTATION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B022B-89A6-44F3-A9A3-2C57BCD70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E012-F8C2-4B42-9451-803C020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2951-FB34-48DD-AB9F-E4BA8A8A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Web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F60C7-C056-4164-AC46-E25205A7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2" y="2013469"/>
            <a:ext cx="5578323" cy="2999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1671A-62D3-47EE-8F1F-321C43F4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75" y="2013468"/>
            <a:ext cx="5578323" cy="299949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E4DE-2D32-42E5-970D-3E722D07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4C72-E593-4C56-B6BF-6F880E88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Result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6C7D5D-8210-4C26-8B88-77BB17C02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781" y="2503048"/>
            <a:ext cx="6596437" cy="26143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65ADF-622C-4ADF-A737-360223A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6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A2A0-1EBA-4DF8-9177-8D0F69C3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61E7B-6565-4E09-B239-9D3E07E7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INTRODUCTION 								03</a:t>
            </a:r>
          </a:p>
          <a:p>
            <a:r>
              <a:rPr lang="tr-TR" dirty="0"/>
              <a:t>RELATED WORK 								05</a:t>
            </a:r>
          </a:p>
          <a:p>
            <a:r>
              <a:rPr lang="tr-TR" dirty="0"/>
              <a:t>ANALYSIS &amp; DESIGN							09</a:t>
            </a:r>
          </a:p>
          <a:p>
            <a:r>
              <a:rPr lang="tr-TR" dirty="0"/>
              <a:t>IMPLEMENTATION							17</a:t>
            </a:r>
          </a:p>
          <a:p>
            <a:r>
              <a:rPr lang="tr-TR" dirty="0"/>
              <a:t>TEST &amp; RESULTS								20</a:t>
            </a:r>
          </a:p>
          <a:p>
            <a:r>
              <a:rPr lang="tr-TR" dirty="0"/>
              <a:t>CONCLUSION &amp; FUTURE WORK					26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FDC00-ADD9-4CBA-B1FD-7D4A2F68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75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8F39-FD67-4EF1-A3C3-FF876C05D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TEST &amp; RESULTS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89C3C-7AAA-4B03-936C-23516CBD4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D1CF0-7D7A-4E1B-8024-70D77F6B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309E-E844-488C-B7C5-15820602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CNN Grocery Product Detection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75FD1E-5D79-41CB-A74C-7C20A910A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155" y="1690688"/>
            <a:ext cx="4253711" cy="435133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B4DF75-2D20-4F34-A0ED-600C22F6A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39881"/>
              </p:ext>
            </p:extLst>
          </p:nvPr>
        </p:nvGraphicFramePr>
        <p:xfrm>
          <a:off x="6096000" y="3622199"/>
          <a:ext cx="5716905" cy="488316"/>
        </p:xfrm>
        <a:graphic>
          <a:graphicData uri="http://schemas.openxmlformats.org/drawingml/2006/table">
            <a:tbl>
              <a:tblPr firstRow="1" firstCol="1" bandRow="1"/>
              <a:tblGrid>
                <a:gridCol w="1428750">
                  <a:extLst>
                    <a:ext uri="{9D8B030D-6E8A-4147-A177-3AD203B41FA5}">
                      <a16:colId xmlns:a16="http://schemas.microsoft.com/office/drawing/2014/main" val="508485831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1480939869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2664551108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27804386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940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98074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59DF8-CF1B-4B63-AEF0-3293122E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7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7DC4-1408-4F66-BF5E-4E7794AE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of VGG16 Grocery Product Detection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89D2A0-99A6-4B5D-9778-FB9B9B4D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411" y="1690687"/>
            <a:ext cx="4258131" cy="43606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D63D84-4E01-4B03-A4EC-847D7FBB5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18980"/>
              </p:ext>
            </p:extLst>
          </p:nvPr>
        </p:nvGraphicFramePr>
        <p:xfrm>
          <a:off x="6096000" y="3626842"/>
          <a:ext cx="5716905" cy="488316"/>
        </p:xfrm>
        <a:graphic>
          <a:graphicData uri="http://schemas.openxmlformats.org/drawingml/2006/table">
            <a:tbl>
              <a:tblPr firstRow="1" firstCol="1" bandRow="1"/>
              <a:tblGrid>
                <a:gridCol w="1428750">
                  <a:extLst>
                    <a:ext uri="{9D8B030D-6E8A-4147-A177-3AD203B41FA5}">
                      <a16:colId xmlns:a16="http://schemas.microsoft.com/office/drawing/2014/main" val="1083889209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2952178688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3782173175"/>
                    </a:ext>
                  </a:extLst>
                </a:gridCol>
                <a:gridCol w="1429385">
                  <a:extLst>
                    <a:ext uri="{9D8B030D-6E8A-4147-A177-3AD203B41FA5}">
                      <a16:colId xmlns:a16="http://schemas.microsoft.com/office/drawing/2014/main" val="2851253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30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0.83</a:t>
                      </a:r>
                      <a:endParaRPr lang="en-US" sz="105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US" sz="105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4085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61AD-FDB8-46F9-B6C8-EF79D6BB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1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40B8-1E9C-43AE-9308-5E2BAF67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History Results of </a:t>
            </a:r>
            <a:r>
              <a:rPr lang="tr-TR" dirty="0"/>
              <a:t>CNN Model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EF1517-204A-4920-825F-1EC82DE0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83" y="2152032"/>
            <a:ext cx="9165833" cy="33504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3FA4F-F4E1-4EF6-A62B-3858F89C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0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E40B8-1E9C-43AE-9308-5E2BAF67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History Results of </a:t>
            </a:r>
            <a:r>
              <a:rPr lang="tr-TR" dirty="0"/>
              <a:t>VGG16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1F899-4BD9-40B6-B12A-7C2CC505F8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83" y="2154847"/>
            <a:ext cx="9165833" cy="33504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2D3E6-4A9B-419A-94BA-D0C507C4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50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AC74-26F8-47C9-89D7-18D34D0B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With Related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993979-7A5F-43E5-9151-E4A5E474F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657351"/>
              </p:ext>
            </p:extLst>
          </p:nvPr>
        </p:nvGraphicFramePr>
        <p:xfrm>
          <a:off x="3204839" y="1455938"/>
          <a:ext cx="5752729" cy="5184557"/>
        </p:xfrm>
        <a:graphic>
          <a:graphicData uri="http://schemas.openxmlformats.org/drawingml/2006/table">
            <a:tbl>
              <a:tblPr firstRow="1" firstCol="1" bandRow="1"/>
              <a:tblGrid>
                <a:gridCol w="1577435">
                  <a:extLst>
                    <a:ext uri="{9D8B030D-6E8A-4147-A177-3AD203B41FA5}">
                      <a16:colId xmlns:a16="http://schemas.microsoft.com/office/drawing/2014/main" val="1009987737"/>
                    </a:ext>
                  </a:extLst>
                </a:gridCol>
                <a:gridCol w="801780">
                  <a:extLst>
                    <a:ext uri="{9D8B030D-6E8A-4147-A177-3AD203B41FA5}">
                      <a16:colId xmlns:a16="http://schemas.microsoft.com/office/drawing/2014/main" val="782068098"/>
                    </a:ext>
                  </a:extLst>
                </a:gridCol>
                <a:gridCol w="868600">
                  <a:extLst>
                    <a:ext uri="{9D8B030D-6E8A-4147-A177-3AD203B41FA5}">
                      <a16:colId xmlns:a16="http://schemas.microsoft.com/office/drawing/2014/main" val="1526024932"/>
                    </a:ext>
                  </a:extLst>
                </a:gridCol>
                <a:gridCol w="834534">
                  <a:extLst>
                    <a:ext uri="{9D8B030D-6E8A-4147-A177-3AD203B41FA5}">
                      <a16:colId xmlns:a16="http://schemas.microsoft.com/office/drawing/2014/main" val="2926834643"/>
                    </a:ext>
                  </a:extLst>
                </a:gridCol>
                <a:gridCol w="835190">
                  <a:extLst>
                    <a:ext uri="{9D8B030D-6E8A-4147-A177-3AD203B41FA5}">
                      <a16:colId xmlns:a16="http://schemas.microsoft.com/office/drawing/2014/main" val="616272410"/>
                    </a:ext>
                  </a:extLst>
                </a:gridCol>
                <a:gridCol w="835190">
                  <a:extLst>
                    <a:ext uri="{9D8B030D-6E8A-4147-A177-3AD203B41FA5}">
                      <a16:colId xmlns:a16="http://schemas.microsoft.com/office/drawing/2014/main" val="1001655606"/>
                    </a:ext>
                  </a:extLst>
                </a:gridCol>
              </a:tblGrid>
              <a:tr h="740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 of Study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 Name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Classification Method of Study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of Study’s Model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of My CNN Model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 of My VGG16 Model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488732"/>
                  </a:ext>
                </a:extLst>
              </a:tr>
              <a:tr h="740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Classifying food items by image using Convolutional Neural Networks 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Freiburg groceries dataset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Alexnet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73.2%.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44.1%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57.67%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713858"/>
                  </a:ext>
                </a:extLst>
              </a:tr>
              <a:tr h="740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Classifying food items by image using Convolutional Neural Networks 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Freiburg groceries dataset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GoogleNet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75.64%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44.1%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57.67%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944276"/>
                  </a:ext>
                </a:extLst>
              </a:tr>
              <a:tr h="740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Classifying food items by image using Convolutional Neural Networks 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Freiburg groceries dataset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CaffeNet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77.03%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44.1%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57.67%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147769"/>
                  </a:ext>
                </a:extLst>
              </a:tr>
              <a:tr h="740651">
                <a:tc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deep learning pipeline for product recognition on store shelves 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GroZi-120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and KNN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32.5%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73.5%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86.0%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030875"/>
                  </a:ext>
                </a:extLst>
              </a:tr>
              <a:tr h="740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Toward retail product recognition on grocery shelves 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Their own dataset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SIFT and HSV 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92.3%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99.87%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97991"/>
                  </a:ext>
                </a:extLst>
              </a:tr>
              <a:tr h="740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 placement detection based on image processing 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Their own dataset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HOG and OpenCV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96 %</a:t>
                      </a:r>
                      <a:endParaRPr lang="en-US" sz="10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99.87%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736" marR="587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4217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7ABD0-2B3D-4302-A41C-8395E8AB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3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5A94-A592-4453-9C1C-7018230D8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36646-EF69-4945-A4F6-7BC31556F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7FD7A-D3D5-4D63-9522-3162D6B3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95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CF43-8FCC-4E5F-B7EE-D77E96F6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8F663-B907-429D-A80C-B6AA2C831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Conclusion:</a:t>
            </a:r>
          </a:p>
          <a:p>
            <a:r>
              <a:rPr lang="en-US" dirty="0"/>
              <a:t>My custom CNN model</a:t>
            </a:r>
            <a:r>
              <a:rPr lang="tr-TR" dirty="0"/>
              <a:t> </a:t>
            </a:r>
            <a:r>
              <a:rPr lang="en-US" dirty="0"/>
              <a:t>shows better performance than VGG16</a:t>
            </a:r>
            <a:r>
              <a:rPr lang="tr-TR" dirty="0"/>
              <a:t> </a:t>
            </a:r>
            <a:r>
              <a:rPr lang="en-US" dirty="0"/>
              <a:t>did</a:t>
            </a:r>
          </a:p>
          <a:p>
            <a:r>
              <a:rPr lang="en-US" dirty="0"/>
              <a:t>Comparison with Related Works shows that performance depends on dataset</a:t>
            </a:r>
            <a:r>
              <a:rPr lang="tr-TR" dirty="0"/>
              <a:t> </a:t>
            </a:r>
            <a:r>
              <a:rPr lang="en-US" dirty="0"/>
              <a:t>features.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As </a:t>
            </a:r>
            <a:r>
              <a:rPr lang="en-US" dirty="0"/>
              <a:t>future work:</a:t>
            </a:r>
          </a:p>
          <a:p>
            <a:r>
              <a:rPr lang="en-US" dirty="0"/>
              <a:t>Adding detection of multiple products from one picture </a:t>
            </a:r>
          </a:p>
          <a:p>
            <a:r>
              <a:rPr lang="en-US" dirty="0"/>
              <a:t>Identifying which shelf contains which product</a:t>
            </a:r>
          </a:p>
          <a:p>
            <a:r>
              <a:rPr lang="en-US" dirty="0"/>
              <a:t>Counting how many products left</a:t>
            </a:r>
            <a:r>
              <a:rPr lang="tr-TR" dirty="0"/>
              <a:t> on </a:t>
            </a:r>
            <a:r>
              <a:rPr lang="en-US" dirty="0"/>
              <a:t>shelf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214DB-136A-4D6F-B189-103E27D0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9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8E27-4084-4DF4-AEE4-D2D2218F2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111E8-8D4D-43C0-931C-BD1165E4D4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CDE0-EE8B-4969-B3F8-B9690E96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4DEF-8EA4-4CEC-A5E8-39BA87D40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0170C-DA56-437A-BAA2-2D1EA440F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078D8-B703-4A2F-BDC1-BCEA0EB7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8CE7-2E3E-42B6-8EC6-94FC5882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5E027-8025-4F52-902D-FF68BF19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grocery products at shelves is costs money, time and human labor.</a:t>
            </a:r>
            <a:endParaRPr lang="tr-TR" dirty="0"/>
          </a:p>
          <a:p>
            <a:r>
              <a:rPr lang="en-US" dirty="0"/>
              <a:t> As a solution automatic product detection system can reduces amount of spending money, time and human labor. </a:t>
            </a:r>
            <a:endParaRPr lang="tr-TR" dirty="0"/>
          </a:p>
          <a:p>
            <a:r>
              <a:rPr lang="en-US" dirty="0"/>
              <a:t>Tried to achieve more than 75% accuracy and 75% precision rate in detection of products</a:t>
            </a:r>
            <a:r>
              <a:rPr lang="tr-TR" dirty="0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50FE-205F-4C21-AE00-3C928B46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0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EBB6-5307-4347-A8F9-429D40D9E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RELATED WORK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46974-43DC-465A-AEED-7FB951462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12588-1E1D-4071-B008-E8A217B3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ABF4-30D8-423B-9AEA-88073F91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Planogram Matching Control in Grocery Products by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BEFE-6B43-468B-B7EF-A37DF186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2350547"/>
            <a:ext cx="5219065" cy="4188365"/>
          </a:xfrm>
        </p:spPr>
        <p:txBody>
          <a:bodyPr/>
          <a:lstStyle/>
          <a:p>
            <a:r>
              <a:rPr lang="tr-TR" dirty="0"/>
              <a:t>99.03</a:t>
            </a:r>
            <a:r>
              <a:rPr lang="en-US" dirty="0"/>
              <a:t>% precision in detection of shelf lines</a:t>
            </a:r>
          </a:p>
          <a:p>
            <a:r>
              <a:rPr lang="tr-TR" dirty="0"/>
              <a:t>97.31% </a:t>
            </a:r>
            <a:r>
              <a:rPr lang="en-US" dirty="0"/>
              <a:t>precision in recognition of products</a:t>
            </a:r>
          </a:p>
          <a:p>
            <a:r>
              <a:rPr lang="tr-TR" dirty="0"/>
              <a:t>99.21% </a:t>
            </a:r>
            <a:r>
              <a:rPr lang="en-US" dirty="0"/>
              <a:t>accuracy in identification of brands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122BD-8960-4D68-BB1E-48A5FC33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445F5-830E-4198-86E1-D89E595296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67" y="2375376"/>
            <a:ext cx="5219065" cy="3296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32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ABF4-30D8-423B-9AEA-88073F91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Recognizing Groceries in situ Using in vitro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BEFE-6B43-468B-B7EF-A37DF186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942899"/>
            <a:ext cx="5662863" cy="4351338"/>
          </a:xfrm>
        </p:spPr>
        <p:txBody>
          <a:bodyPr/>
          <a:lstStyle/>
          <a:p>
            <a:r>
              <a:rPr lang="tr-TR" dirty="0"/>
              <a:t>Using GroZi-120 as </a:t>
            </a:r>
            <a:r>
              <a:rPr lang="en-US" dirty="0"/>
              <a:t>dataset</a:t>
            </a:r>
          </a:p>
          <a:p>
            <a:r>
              <a:rPr lang="en-US" dirty="0"/>
              <a:t>Two different recording of images as ideal and noisy</a:t>
            </a:r>
          </a:p>
          <a:p>
            <a:r>
              <a:rPr lang="en-US" dirty="0"/>
              <a:t>Using object detection algorithms as SIFT matching, color histogram matching, boosted </a:t>
            </a:r>
            <a:r>
              <a:rPr lang="en-US" dirty="0" err="1"/>
              <a:t>Haar</a:t>
            </a:r>
            <a:r>
              <a:rPr lang="en-US" dirty="0"/>
              <a:t>-like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2FF20-36D3-4827-A5DC-F388C34A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63DC8-2992-4614-BCC9-D9A42D42B2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42899"/>
            <a:ext cx="5489975" cy="4161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57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ABF4-30D8-423B-9AEA-88073F91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Food Detection and Recognition Using 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BEFE-6B43-468B-B7EF-A37DF186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64" y="2005012"/>
            <a:ext cx="5257800" cy="4351338"/>
          </a:xfrm>
        </p:spPr>
        <p:txBody>
          <a:bodyPr/>
          <a:lstStyle/>
          <a:p>
            <a:r>
              <a:rPr lang="en-US" dirty="0"/>
              <a:t>Generated their own dataset</a:t>
            </a:r>
          </a:p>
          <a:p>
            <a:r>
              <a:rPr lang="en-US" dirty="0"/>
              <a:t>Used</a:t>
            </a:r>
            <a:r>
              <a:rPr lang="tr-TR" dirty="0"/>
              <a:t> </a:t>
            </a:r>
            <a:r>
              <a:rPr lang="en-US" dirty="0"/>
              <a:t>convolutional neural networks</a:t>
            </a:r>
          </a:p>
          <a:p>
            <a:r>
              <a:rPr lang="en-US" dirty="0"/>
              <a:t>Their convolutional neural network shows better accuracy than traditional support vector machine based techniques</a:t>
            </a:r>
            <a:r>
              <a:rPr lang="tr-TR" dirty="0"/>
              <a:t> </a:t>
            </a:r>
            <a:r>
              <a:rPr lang="tr-TR" dirty="0" err="1"/>
              <a:t>did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09EB2-AAB8-48D9-9F55-0B791AE9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F5909-30A6-41AB-B35D-8CB37A9DF1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54" y="2005012"/>
            <a:ext cx="6199271" cy="311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36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6581-D1BC-4761-982E-44599360D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ANALYSIS &amp;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FFD1A-A420-448C-8B60-5C6D11D2D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79D6B-A533-461F-A6E3-2E72A705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1662-86CC-4DAB-877D-0686F6874D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3008</TotalTime>
  <Words>686</Words>
  <Application>Microsoft Office PowerPoint</Application>
  <PresentationFormat>Widescreen</PresentationFormat>
  <Paragraphs>209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Times New Roman</vt:lpstr>
      <vt:lpstr>Office Theme</vt:lpstr>
      <vt:lpstr>Grocery Store Automatic Product Detection </vt:lpstr>
      <vt:lpstr>Outline</vt:lpstr>
      <vt:lpstr>INTRODUCTION</vt:lpstr>
      <vt:lpstr>Motivation</vt:lpstr>
      <vt:lpstr>RELATED WORK</vt:lpstr>
      <vt:lpstr>Planogram Matching Control in Grocery Products by Image Processing</vt:lpstr>
      <vt:lpstr>Recognizing Groceries in situ Using in vitro Training Data</vt:lpstr>
      <vt:lpstr>Food Detection and Recognition Using Convolutional Neural Network</vt:lpstr>
      <vt:lpstr>ANALYSIS &amp; DESIGN</vt:lpstr>
      <vt:lpstr>Dataset Generation</vt:lpstr>
      <vt:lpstr>Some Examples of Products in the Dataset</vt:lpstr>
      <vt:lpstr>My CNN Model</vt:lpstr>
      <vt:lpstr>VGG16 Model</vt:lpstr>
      <vt:lpstr>Grocery Products Prediction Mechanism</vt:lpstr>
      <vt:lpstr>Web Application System</vt:lpstr>
      <vt:lpstr>Application Working Schema</vt:lpstr>
      <vt:lpstr>IMPLEMENTATION</vt:lpstr>
      <vt:lpstr>Web Application</vt:lpstr>
      <vt:lpstr>Sample Result Page</vt:lpstr>
      <vt:lpstr>TEST &amp; RESULTS</vt:lpstr>
      <vt:lpstr>Analysis of CNN Grocery Product Detection Model </vt:lpstr>
      <vt:lpstr>Analysis of VGG16 Grocery Product Detection Model </vt:lpstr>
      <vt:lpstr>Training History Results of CNN Model</vt:lpstr>
      <vt:lpstr>Training History Results of VGG16 Model</vt:lpstr>
      <vt:lpstr>Comparison With Related Works</vt:lpstr>
      <vt:lpstr>CONCLUSION &amp; FUTURE WORK</vt:lpstr>
      <vt:lpstr>Conclusion &amp; Future Work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onurcan</cp:lastModifiedBy>
  <cp:revision>91</cp:revision>
  <dcterms:created xsi:type="dcterms:W3CDTF">2020-06-08T09:34:43Z</dcterms:created>
  <dcterms:modified xsi:type="dcterms:W3CDTF">2021-02-12T18:45:53Z</dcterms:modified>
</cp:coreProperties>
</file>